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02" y="-13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6A595E-A98D-45D7-9643-40AFBEEB9A95}" type="datetimeFigureOut">
              <a:rPr lang="en-US" smtClean="0"/>
              <a:pPr/>
              <a:t>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52FFB6-21D9-44D7-8B0F-35B2C0AD3A4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A595E-A98D-45D7-9643-40AFBEEB9A95}" type="datetimeFigureOut">
              <a:rPr lang="en-US" smtClean="0"/>
              <a:pPr/>
              <a:t>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52FFB6-21D9-44D7-8B0F-35B2C0AD3A4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A595E-A98D-45D7-9643-40AFBEEB9A95}" type="datetimeFigureOut">
              <a:rPr lang="en-US" smtClean="0"/>
              <a:pPr/>
              <a:t>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52FFB6-21D9-44D7-8B0F-35B2C0AD3A4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A595E-A98D-45D7-9643-40AFBEEB9A95}" type="datetimeFigureOut">
              <a:rPr lang="en-US" smtClean="0"/>
              <a:pPr/>
              <a:t>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52FFB6-21D9-44D7-8B0F-35B2C0AD3A4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6A595E-A98D-45D7-9643-40AFBEEB9A95}" type="datetimeFigureOut">
              <a:rPr lang="en-US" smtClean="0"/>
              <a:pPr/>
              <a:t>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52FFB6-21D9-44D7-8B0F-35B2C0AD3A4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6A595E-A98D-45D7-9643-40AFBEEB9A95}" type="datetimeFigureOut">
              <a:rPr lang="en-US" smtClean="0"/>
              <a:pPr/>
              <a:t>2/11/2012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52FFB6-21D9-44D7-8B0F-35B2C0AD3A4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6A595E-A98D-45D7-9643-40AFBEEB9A95}" type="datetimeFigureOut">
              <a:rPr lang="en-US" smtClean="0"/>
              <a:pPr/>
              <a:t>2/11/2012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52FFB6-21D9-44D7-8B0F-35B2C0AD3A4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6A595E-A98D-45D7-9643-40AFBEEB9A95}" type="datetimeFigureOut">
              <a:rPr lang="en-US" smtClean="0"/>
              <a:pPr/>
              <a:t>2/11/2012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52FFB6-21D9-44D7-8B0F-35B2C0AD3A4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6A595E-A98D-45D7-9643-40AFBEEB9A95}" type="datetimeFigureOut">
              <a:rPr lang="en-US" smtClean="0"/>
              <a:pPr/>
              <a:t>2/11/2012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52FFB6-21D9-44D7-8B0F-35B2C0AD3A4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A595E-A98D-45D7-9643-40AFBEEB9A95}" type="datetimeFigureOut">
              <a:rPr lang="en-US" smtClean="0"/>
              <a:pPr/>
              <a:t>2/11/2012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52FFB6-21D9-44D7-8B0F-35B2C0AD3A4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A595E-A98D-45D7-9643-40AFBEEB9A95}" type="datetimeFigureOut">
              <a:rPr lang="en-US" smtClean="0"/>
              <a:pPr/>
              <a:t>2/11/2012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52FFB6-21D9-44D7-8B0F-35B2C0AD3A4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6A595E-A98D-45D7-9643-40AFBEEB9A95}" type="datetimeFigureOut">
              <a:rPr lang="en-US" smtClean="0"/>
              <a:pPr/>
              <a:t>2/11/2012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52FFB6-21D9-44D7-8B0F-35B2C0AD3A4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google.com/imgres?hl=en&amp;sa=X&amp;rls=com.microsoft:en-us&amp;rlz=1I7ADFA_en&amp;biw=1024&amp;bih=510&amp;tbm=isch&amp;prmd=imvns&amp;tbnid=1wLF07NWoU8ByM:&amp;imgrefurl=http://www.movemesafely.com/tips-and-tricks/saving-time-money-and-energy-in-your-new-home/&amp;docid=NtCZjS1YKy6oKM&amp;imgurl=http://www.movemesafely.com/wp-content/uploads/2011/02/daylight_savings_time1.gif&amp;w=299&amp;h=284&amp;ei=Hhk0T7XdIcPi2QW0uej-AQ&amp;zoom=1&amp;iact=hc&amp;vpx=612&amp;vpy=155&amp;dur=875&amp;hovh=219&amp;hovw=230&amp;tx=91&amp;ty=270&amp;sig=115838660603548048923&amp;page=1&amp;tbnh=128&amp;tbnw=135&amp;start=0&amp;ndsp=10&amp;ved=1t:429,r:8,s:0"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connect.mybps.org/groups/bpsoiit/wiki/cbc96/images/7744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il_fi" descr="Georgia-Tech-Live-Wallpaper-HD-thumb"/>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sz="5300" b="1" u="sng" dirty="0" smtClean="0">
                <a:solidFill>
                  <a:schemeClr val="bg1"/>
                </a:solidFill>
                <a:latin typeface="Times New Roman" pitchFamily="18" charset="0"/>
                <a:cs typeface="Times New Roman" pitchFamily="18" charset="0"/>
              </a:rPr>
              <a:t>20+ Years of Innovation : </a:t>
            </a:r>
            <a:r>
              <a:rPr lang="en-US" dirty="0" smtClean="0"/>
              <a:t/>
            </a:r>
            <a:br>
              <a:rPr lang="en-US" dirty="0" smtClean="0"/>
            </a:br>
            <a:endParaRPr lang="en-US" dirty="0"/>
          </a:p>
        </p:txBody>
      </p:sp>
      <p:sp>
        <p:nvSpPr>
          <p:cNvPr id="3" name="Content Placeholder 2"/>
          <p:cNvSpPr>
            <a:spLocks noGrp="1"/>
          </p:cNvSpPr>
          <p:nvPr>
            <p:ph idx="1"/>
          </p:nvPr>
        </p:nvSpPr>
        <p:spPr>
          <a:xfrm>
            <a:off x="457200" y="990600"/>
            <a:ext cx="8229600" cy="5135563"/>
          </a:xfrm>
        </p:spPr>
        <p:txBody>
          <a:bodyPr>
            <a:noAutofit/>
          </a:bodyPr>
          <a:lstStyle/>
          <a:p>
            <a:r>
              <a:rPr lang="en-US" sz="1600" dirty="0" smtClean="0">
                <a:solidFill>
                  <a:schemeClr val="bg1"/>
                </a:solidFill>
                <a:latin typeface="Times New Roman" pitchFamily="18" charset="0"/>
                <a:cs typeface="Times New Roman" pitchFamily="18" charset="0"/>
              </a:rPr>
              <a:t>20+ Years of Innovation 2004 SMART Technologies Inc. facilitates cutting-edge research at Georgia Tech The world's largest SMART Board interactive whiteboard is facilitating research into virtual rear projection (VRP), a breakthrough in front-projection technology, at the Georgia Institute of Technology. 2005 Lifetime Achievement Canada Export Award This prestigious national award acknowledges SMART for its significant contribution to Canada's economy and highlights excellence in global competitiveness. 2005 SMART launches database of K-12 lesson activities correlated to state standards SMART is first interactive whiteboard company to enable educators to browse content by curriculum standards. 2006 Notebook software wins prestigious Comenius </a:t>
            </a:r>
            <a:r>
              <a:rPr lang="en-US" sz="1600" dirty="0" err="1" smtClean="0">
                <a:solidFill>
                  <a:schemeClr val="bg1"/>
                </a:solidFill>
                <a:latin typeface="Times New Roman" pitchFamily="18" charset="0"/>
                <a:cs typeface="Times New Roman" pitchFamily="18" charset="0"/>
              </a:rPr>
              <a:t>EduMedia</a:t>
            </a:r>
            <a:r>
              <a:rPr lang="en-US" sz="1600" dirty="0" smtClean="0">
                <a:solidFill>
                  <a:schemeClr val="bg1"/>
                </a:solidFill>
                <a:latin typeface="Times New Roman" pitchFamily="18" charset="0"/>
                <a:cs typeface="Times New Roman" pitchFamily="18" charset="0"/>
              </a:rPr>
              <a:t> Signet award Notebook software wins this prestigious award for exemplary education media – the first time that a software product for interactive whiteboards has been recognized by the society. 2006 SMART named Canada’s 50 Best Managed Companies for eighth consecutive year First named one of Canada’s 50 Best Managed Companies in 1996, SMART achieved Platinum Club status in 2004. This latest award marks the eighth consecutive year the company has been awarded the 50 Best distinction. 2006 SMART launches new </a:t>
            </a:r>
            <a:r>
              <a:rPr lang="en-US" sz="1600" dirty="0" err="1" smtClean="0">
                <a:solidFill>
                  <a:schemeClr val="bg1"/>
                </a:solidFill>
                <a:latin typeface="Times New Roman" pitchFamily="18" charset="0"/>
                <a:cs typeface="Times New Roman" pitchFamily="18" charset="0"/>
              </a:rPr>
              <a:t>Sympodium</a:t>
            </a:r>
            <a:r>
              <a:rPr lang="en-US" sz="1600" dirty="0" smtClean="0">
                <a:solidFill>
                  <a:schemeClr val="bg1"/>
                </a:solidFill>
                <a:latin typeface="Times New Roman" pitchFamily="18" charset="0"/>
                <a:cs typeface="Times New Roman" pitchFamily="18" charset="0"/>
              </a:rPr>
              <a:t> products SMART introduces the </a:t>
            </a:r>
            <a:r>
              <a:rPr lang="en-US" sz="1600" dirty="0" err="1" smtClean="0">
                <a:solidFill>
                  <a:schemeClr val="bg1"/>
                </a:solidFill>
                <a:latin typeface="Times New Roman" pitchFamily="18" charset="0"/>
                <a:cs typeface="Times New Roman" pitchFamily="18" charset="0"/>
              </a:rPr>
              <a:t>Sympodium</a:t>
            </a:r>
            <a:r>
              <a:rPr lang="en-US" sz="1600" dirty="0" smtClean="0">
                <a:solidFill>
                  <a:schemeClr val="bg1"/>
                </a:solidFill>
                <a:latin typeface="Times New Roman" pitchFamily="18" charset="0"/>
                <a:cs typeface="Times New Roman" pitchFamily="18" charset="0"/>
              </a:rPr>
              <a:t>™ ID350 and ID370 interactive pen displays. 2006 SMART releases Notebook software version 9.5 Version 9.5 becomes the first cross-platform version of award-winning Notebook collaborative learning software, supporting Microsoft Windows, Mac OS and Linux. 2007 SMART launches </a:t>
            </a:r>
            <a:r>
              <a:rPr lang="en-US" sz="1600" dirty="0" err="1" smtClean="0">
                <a:solidFill>
                  <a:schemeClr val="bg1"/>
                </a:solidFill>
                <a:latin typeface="Times New Roman" pitchFamily="18" charset="0"/>
                <a:cs typeface="Times New Roman" pitchFamily="18" charset="0"/>
              </a:rPr>
              <a:t>Senteo</a:t>
            </a:r>
            <a:r>
              <a:rPr lang="en-US" sz="1600" dirty="0" smtClean="0">
                <a:solidFill>
                  <a:schemeClr val="bg1"/>
                </a:solidFill>
                <a:latin typeface="Times New Roman" pitchFamily="18" charset="0"/>
                <a:cs typeface="Times New Roman" pitchFamily="18" charset="0"/>
              </a:rPr>
              <a:t> student response system The system includes a handheld device for each student in a classroom and a central receiver that allows teachers to send information out to each device and receive information back from each student. The system increases one-to-one interaction by allowing teachers to survey and engage students and collect responses to personalize the learning environment.</a:t>
            </a:r>
            <a:endParaRPr lang="en-US" sz="1600" dirty="0">
              <a:solidFill>
                <a:schemeClr val="bg1"/>
              </a:solidFill>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rg_hi" descr="ANd9GcTJMxgPh7CgoO4eEHYWHHR9dpp5tH3oEQEnA72lvrJoH2es6zxr"/>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dirty="0" smtClean="0"/>
              <a:t> </a:t>
            </a:r>
            <a:r>
              <a:rPr lang="en-US" dirty="0" smtClean="0">
                <a:solidFill>
                  <a:srgbClr val="C00000"/>
                </a:solidFill>
              </a:rPr>
              <a:t/>
            </a:r>
            <a:br>
              <a:rPr lang="en-US" dirty="0" smtClean="0">
                <a:solidFill>
                  <a:srgbClr val="C00000"/>
                </a:solidFill>
              </a:rPr>
            </a:br>
            <a:r>
              <a:rPr lang="en-US" sz="5300" b="1" u="sng" dirty="0" smtClean="0">
                <a:solidFill>
                  <a:srgbClr val="C00000"/>
                </a:solidFill>
                <a:latin typeface="Times New Roman" pitchFamily="18" charset="0"/>
                <a:cs typeface="Times New Roman" pitchFamily="18" charset="0"/>
              </a:rPr>
              <a:t>20+ Years of Innovation : </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solidFill>
                  <a:srgbClr val="C00000"/>
                </a:solidFill>
                <a:latin typeface="Times New Roman" pitchFamily="18" charset="0"/>
                <a:cs typeface="Times New Roman" pitchFamily="18" charset="0"/>
              </a:rPr>
              <a:t>20+ Years of Innovation 2007 SMART introduces Notebook interactive viewer The new viewer enables sharing of Notebook files with anyone (even those without Notebook collaborative learning software), and can be used to present material on any brand of interactive whiteboard. 2007 SMART wins 2007–2010 </a:t>
            </a:r>
            <a:r>
              <a:rPr lang="en-US" dirty="0" err="1" smtClean="0">
                <a:solidFill>
                  <a:srgbClr val="C00000"/>
                </a:solidFill>
                <a:latin typeface="Times New Roman" pitchFamily="18" charset="0"/>
                <a:cs typeface="Times New Roman" pitchFamily="18" charset="0"/>
              </a:rPr>
              <a:t>Worlddidac</a:t>
            </a:r>
            <a:r>
              <a:rPr lang="en-US" dirty="0" smtClean="0">
                <a:solidFill>
                  <a:srgbClr val="C00000"/>
                </a:solidFill>
                <a:latin typeface="Times New Roman" pitchFamily="18" charset="0"/>
                <a:cs typeface="Times New Roman" pitchFamily="18" charset="0"/>
              </a:rPr>
              <a:t> Quality Charter Accreditations The </a:t>
            </a:r>
            <a:r>
              <a:rPr lang="en-US" dirty="0" err="1" smtClean="0">
                <a:solidFill>
                  <a:srgbClr val="C00000"/>
                </a:solidFill>
                <a:latin typeface="Times New Roman" pitchFamily="18" charset="0"/>
                <a:cs typeface="Times New Roman" pitchFamily="18" charset="0"/>
              </a:rPr>
              <a:t>Worlddidac</a:t>
            </a:r>
            <a:r>
              <a:rPr lang="en-US" dirty="0" smtClean="0">
                <a:solidFill>
                  <a:srgbClr val="C00000"/>
                </a:solidFill>
                <a:latin typeface="Times New Roman" pitchFamily="18" charset="0"/>
                <a:cs typeface="Times New Roman" pitchFamily="18" charset="0"/>
              </a:rPr>
              <a:t> Foundation is an independent, international trade association for the education market. This award certifies companies that demonstrate a strong understanding of educators’ needs. 2007 SMART co-founder wins outstanding achievement award from ERA Executive chairman and co-founder, David Martin, receives Outstanding Achievement Award at the British Education Suppliers Education Resource Awards for inventing the interactive whiteboard and “changing the nature of what happens in classrooms all over the world.”</a:t>
            </a:r>
            <a:endParaRPr lang="en-US" dirty="0">
              <a:solidFill>
                <a:srgbClr val="C00000"/>
              </a:solidFill>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S-CURVE FOR SMARTBOARDS</a:t>
            </a:r>
            <a:endParaRPr lang="en-US" dirty="0"/>
          </a:p>
        </p:txBody>
      </p:sp>
      <p:pic>
        <p:nvPicPr>
          <p:cNvPr id="7170" name="Picture 2" descr="C:\Documents and Settings\Roderick\My Documents\My Pictures\fig1.gif"/>
          <p:cNvPicPr>
            <a:picLocks noGrp="1" noChangeAspect="1" noChangeArrowheads="1"/>
          </p:cNvPicPr>
          <p:nvPr>
            <p:ph idx="1"/>
          </p:nvPr>
        </p:nvPicPr>
        <p:blipFill>
          <a:blip r:embed="rId2" cstate="print"/>
          <a:srcRect/>
          <a:stretch>
            <a:fillRect/>
          </a:stretch>
        </p:blipFill>
        <p:spPr bwMode="auto">
          <a:xfrm>
            <a:off x="1295400" y="1828800"/>
            <a:ext cx="7010400" cy="44196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nts and Settings\Roderick\Local Settings\Temporary Internet Files\Content.IE5\ST8A2K6T\MP90044105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457200" y="274638"/>
            <a:ext cx="8001000" cy="1143000"/>
          </a:xfrm>
        </p:spPr>
        <p:txBody>
          <a:bodyPr/>
          <a:lstStyle/>
          <a:p>
            <a:r>
              <a:rPr lang="en-US" b="1" dirty="0" smtClean="0">
                <a:solidFill>
                  <a:srgbClr val="C00000"/>
                </a:solidFill>
                <a:latin typeface="Times New Roman" pitchFamily="18" charset="0"/>
                <a:cs typeface="Times New Roman" pitchFamily="18" charset="0"/>
              </a:rPr>
              <a:t>Innovators and Early Adopters :</a:t>
            </a:r>
            <a:endParaRPr lang="en-US"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7500" lnSpcReduction="20000"/>
          </a:bodyPr>
          <a:lstStyle/>
          <a:p>
            <a:pPr>
              <a:buNone/>
            </a:pPr>
            <a:endParaRPr lang="en-US" b="1" dirty="0" smtClean="0"/>
          </a:p>
          <a:p>
            <a:r>
              <a:rPr lang="en-US" sz="3800" dirty="0" smtClean="0">
                <a:solidFill>
                  <a:srgbClr val="C00000"/>
                </a:solidFill>
                <a:latin typeface="Times New Roman" pitchFamily="18" charset="0"/>
                <a:cs typeface="Times New Roman" pitchFamily="18" charset="0"/>
              </a:rPr>
              <a:t>Educators with a need to give lectures at a distance </a:t>
            </a:r>
          </a:p>
          <a:p>
            <a:r>
              <a:rPr lang="en-US" sz="3800" dirty="0" smtClean="0">
                <a:solidFill>
                  <a:srgbClr val="C00000"/>
                </a:solidFill>
                <a:latin typeface="Times New Roman" pitchFamily="18" charset="0"/>
                <a:cs typeface="Times New Roman" pitchFamily="18" charset="0"/>
              </a:rPr>
              <a:t>Business Leaders </a:t>
            </a:r>
          </a:p>
          <a:p>
            <a:r>
              <a:rPr lang="en-US" sz="3800" dirty="0" smtClean="0">
                <a:solidFill>
                  <a:srgbClr val="C00000"/>
                </a:solidFill>
                <a:latin typeface="Times New Roman" pitchFamily="18" charset="0"/>
                <a:cs typeface="Times New Roman" pitchFamily="18" charset="0"/>
              </a:rPr>
              <a:t>Presenters </a:t>
            </a:r>
          </a:p>
          <a:p>
            <a:r>
              <a:rPr lang="en-US" sz="3800" dirty="0" smtClean="0">
                <a:solidFill>
                  <a:srgbClr val="C00000"/>
                </a:solidFill>
                <a:latin typeface="Times New Roman" pitchFamily="18" charset="0"/>
                <a:cs typeface="Times New Roman" pitchFamily="18" charset="0"/>
              </a:rPr>
              <a:t>Speakers </a:t>
            </a:r>
          </a:p>
          <a:p>
            <a:r>
              <a:rPr lang="en-US" sz="3800" dirty="0" smtClean="0">
                <a:solidFill>
                  <a:srgbClr val="C00000"/>
                </a:solidFill>
                <a:latin typeface="Times New Roman" pitchFamily="18" charset="0"/>
                <a:cs typeface="Times New Roman" pitchFamily="18" charset="0"/>
              </a:rPr>
              <a:t>Group Meetings </a:t>
            </a:r>
          </a:p>
          <a:p>
            <a:r>
              <a:rPr lang="en-US" sz="3800" dirty="0" smtClean="0">
                <a:solidFill>
                  <a:srgbClr val="C00000"/>
                </a:solidFill>
                <a:latin typeface="Times New Roman" pitchFamily="18" charset="0"/>
                <a:cs typeface="Times New Roman" pitchFamily="18" charset="0"/>
              </a:rPr>
              <a:t>Government Staff</a:t>
            </a:r>
          </a:p>
          <a:p>
            <a:r>
              <a:rPr lang="en-US" sz="3800" dirty="0" smtClean="0">
                <a:solidFill>
                  <a:srgbClr val="C00000"/>
                </a:solidFill>
                <a:latin typeface="Times New Roman" pitchFamily="18" charset="0"/>
                <a:cs typeface="Times New Roman" pitchFamily="18" charset="0"/>
              </a:rPr>
              <a:t> Military </a:t>
            </a:r>
          </a:p>
          <a:p>
            <a:pPr>
              <a:buNone/>
            </a:pPr>
            <a:r>
              <a:rPr lang="en-US" dirty="0" smtClean="0"/>
              <a:t/>
            </a:r>
            <a:br>
              <a:rPr lang="en-US" dirty="0" smtClean="0"/>
            </a:b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https://encrypted-tbn3.google.com/images?q=tbn:ANd9GcT0Z5GrGXvnqAnh9ByGcHq14o4Gz26p4kxfAAEBK28OOx4wt81RjQ"/>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Autofit/>
          </a:bodyPr>
          <a:lstStyle/>
          <a:p>
            <a:r>
              <a:rPr lang="en-US" sz="4000" b="1" dirty="0" smtClean="0">
                <a:solidFill>
                  <a:schemeClr val="accent1"/>
                </a:solidFill>
                <a:latin typeface="Times New Roman" pitchFamily="18" charset="0"/>
                <a:cs typeface="Times New Roman" pitchFamily="18" charset="0"/>
              </a:rPr>
              <a:t>Strategies used to Persuade Early Adopters</a:t>
            </a:r>
            <a:endParaRPr lang="en-US" sz="4000" dirty="0">
              <a:solidFill>
                <a:schemeClr val="accent1"/>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a:bodyPr>
          <a:lstStyle/>
          <a:p>
            <a:r>
              <a:rPr lang="en-US" sz="3600" dirty="0" smtClean="0">
                <a:solidFill>
                  <a:schemeClr val="accent1"/>
                </a:solidFill>
                <a:latin typeface="Times New Roman" pitchFamily="18" charset="0"/>
                <a:cs typeface="Times New Roman" pitchFamily="18" charset="0"/>
              </a:rPr>
              <a:t>Presenting to the audience using the </a:t>
            </a:r>
            <a:r>
              <a:rPr lang="en-US" sz="3600" dirty="0" err="1" smtClean="0">
                <a:solidFill>
                  <a:schemeClr val="accent1"/>
                </a:solidFill>
                <a:latin typeface="Times New Roman" pitchFamily="18" charset="0"/>
                <a:cs typeface="Times New Roman" pitchFamily="18" charset="0"/>
              </a:rPr>
              <a:t>Smartboard</a:t>
            </a:r>
            <a:r>
              <a:rPr lang="en-US" sz="3600" dirty="0" smtClean="0">
                <a:solidFill>
                  <a:schemeClr val="accent1"/>
                </a:solidFill>
                <a:latin typeface="Times New Roman" pitchFamily="18" charset="0"/>
                <a:cs typeface="Times New Roman" pitchFamily="18" charset="0"/>
              </a:rPr>
              <a:t> Technology </a:t>
            </a:r>
          </a:p>
          <a:p>
            <a:r>
              <a:rPr lang="en-US" sz="3600" dirty="0" smtClean="0">
                <a:solidFill>
                  <a:schemeClr val="accent1"/>
                </a:solidFill>
                <a:latin typeface="Times New Roman" pitchFamily="18" charset="0"/>
                <a:cs typeface="Times New Roman" pitchFamily="18" charset="0"/>
              </a:rPr>
              <a:t>Showing the benefits of using it in their environment </a:t>
            </a:r>
          </a:p>
          <a:p>
            <a:r>
              <a:rPr lang="en-US" sz="3600" dirty="0" smtClean="0">
                <a:solidFill>
                  <a:schemeClr val="accent1"/>
                </a:solidFill>
                <a:latin typeface="Times New Roman" pitchFamily="18" charset="0"/>
                <a:cs typeface="Times New Roman" pitchFamily="18" charset="0"/>
              </a:rPr>
              <a:t>Allowing the presentation to be interactive </a:t>
            </a:r>
          </a:p>
          <a:p>
            <a:r>
              <a:rPr lang="en-US" sz="3600" dirty="0" smtClean="0">
                <a:solidFill>
                  <a:schemeClr val="accent1"/>
                </a:solidFill>
                <a:latin typeface="Times New Roman" pitchFamily="18" charset="0"/>
                <a:cs typeface="Times New Roman" pitchFamily="18" charset="0"/>
              </a:rPr>
              <a:t>The presentation will not be boring and dull </a:t>
            </a:r>
          </a:p>
          <a:p>
            <a:pPr>
              <a:buNone/>
            </a:pPr>
            <a:r>
              <a:rPr lang="en-US" dirty="0" smtClean="0"/>
              <a:t/>
            </a:r>
            <a:br>
              <a:rPr lang="en-US" dirty="0" smtClean="0"/>
            </a:b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encrypted-tbn0.google.com/images?q=tbn:ANd9GcRBD8AqoTYJPP2qmiFZVGf7rDJZwE9j0rit5rd-Va8sC8N74T-14w"/>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b="1" dirty="0" smtClean="0">
                <a:solidFill>
                  <a:srgbClr val="FF0000"/>
                </a:solidFill>
                <a:latin typeface="Times New Roman" pitchFamily="18" charset="0"/>
                <a:cs typeface="Times New Roman" pitchFamily="18" charset="0"/>
              </a:rPr>
              <a:t>Laggards in Adopting </a:t>
            </a:r>
            <a:r>
              <a:rPr lang="en-US" b="1" dirty="0" err="1" smtClean="0">
                <a:solidFill>
                  <a:srgbClr val="FF0000"/>
                </a:solidFill>
                <a:latin typeface="Times New Roman" pitchFamily="18" charset="0"/>
                <a:cs typeface="Times New Roman" pitchFamily="18" charset="0"/>
              </a:rPr>
              <a:t>Smartboards</a:t>
            </a:r>
            <a:r>
              <a:rPr lang="en-US" b="1" dirty="0" smtClean="0">
                <a:solidFill>
                  <a:srgbClr val="FF0000"/>
                </a:solidFill>
                <a:latin typeface="Times New Roman" pitchFamily="18" charset="0"/>
                <a:cs typeface="Times New Roman" pitchFamily="18" charset="0"/>
              </a:rPr>
              <a:t> :</a:t>
            </a:r>
            <a:endParaRPr lang="en-US"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endParaRPr lang="en-US" b="1" dirty="0" smtClean="0"/>
          </a:p>
          <a:p>
            <a:r>
              <a:rPr lang="en-US" dirty="0" smtClean="0">
                <a:solidFill>
                  <a:srgbClr val="FF0000"/>
                </a:solidFill>
              </a:rPr>
              <a:t>Anyone in the education, business, professional, and governmental industries that are not ready for advancements in technology </a:t>
            </a:r>
          </a:p>
          <a:p>
            <a:pPr>
              <a:buNone/>
            </a:pPr>
            <a:r>
              <a:rPr lang="en-US" dirty="0" smtClean="0"/>
              <a:t/>
            </a:r>
            <a:br>
              <a:rPr lang="en-US" dirty="0" smtClean="0"/>
            </a:b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s://encrypted-tbn2.google.com/images?q=tbn:ANd9GcTKAkDQYzIGM5ZNz1nHGhlc5b5OxrROhf6z8ejJdXtA37lAxk8WSwW08B4"/>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dirty="0" smtClean="0">
                <a:solidFill>
                  <a:srgbClr val="FF0000"/>
                </a:solidFill>
                <a:latin typeface="Times New Roman" pitchFamily="18" charset="0"/>
                <a:cs typeface="Times New Roman" pitchFamily="18" charset="0"/>
              </a:rPr>
              <a:t>Strategies used to Help Move the Laggards toward Adoption</a:t>
            </a:r>
            <a:endParaRPr lang="en-US"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solidFill>
                  <a:srgbClr val="FF0000"/>
                </a:solidFill>
                <a:latin typeface="Times New Roman" pitchFamily="18" charset="0"/>
                <a:cs typeface="Times New Roman" pitchFamily="18" charset="0"/>
              </a:rPr>
              <a:t>Presenting to the audience using the </a:t>
            </a:r>
            <a:r>
              <a:rPr lang="en-US" dirty="0" err="1" smtClean="0">
                <a:solidFill>
                  <a:srgbClr val="FF0000"/>
                </a:solidFill>
                <a:latin typeface="Times New Roman" pitchFamily="18" charset="0"/>
                <a:cs typeface="Times New Roman" pitchFamily="18" charset="0"/>
              </a:rPr>
              <a:t>Smartboard</a:t>
            </a:r>
            <a:r>
              <a:rPr lang="en-US" dirty="0" smtClean="0">
                <a:solidFill>
                  <a:srgbClr val="FF0000"/>
                </a:solidFill>
                <a:latin typeface="Times New Roman" pitchFamily="18" charset="0"/>
                <a:cs typeface="Times New Roman" pitchFamily="18" charset="0"/>
              </a:rPr>
              <a:t> Technology </a:t>
            </a:r>
          </a:p>
          <a:p>
            <a:r>
              <a:rPr lang="en-US" dirty="0" smtClean="0">
                <a:solidFill>
                  <a:srgbClr val="FF0000"/>
                </a:solidFill>
                <a:latin typeface="Times New Roman" pitchFamily="18" charset="0"/>
                <a:cs typeface="Times New Roman" pitchFamily="18" charset="0"/>
              </a:rPr>
              <a:t>Showing the benefits of using it in their environment </a:t>
            </a:r>
          </a:p>
          <a:p>
            <a:r>
              <a:rPr lang="en-US" dirty="0" smtClean="0">
                <a:solidFill>
                  <a:srgbClr val="FF0000"/>
                </a:solidFill>
                <a:latin typeface="Times New Roman" pitchFamily="18" charset="0"/>
                <a:cs typeface="Times New Roman" pitchFamily="18" charset="0"/>
              </a:rPr>
              <a:t>Allowing the presentation to be interactive</a:t>
            </a:r>
          </a:p>
          <a:p>
            <a:r>
              <a:rPr lang="en-US" dirty="0" smtClean="0">
                <a:solidFill>
                  <a:srgbClr val="FF0000"/>
                </a:solidFill>
                <a:latin typeface="Times New Roman" pitchFamily="18" charset="0"/>
                <a:cs typeface="Times New Roman" pitchFamily="18" charset="0"/>
              </a:rPr>
              <a:t> The presentation will not be boring and dull </a:t>
            </a:r>
          </a:p>
          <a:p>
            <a:pPr>
              <a:buNone/>
            </a:pPr>
            <a:r>
              <a:rPr lang="en-US" dirty="0" smtClean="0"/>
              <a:t/>
            </a:r>
            <a:br>
              <a:rPr lang="en-US" dirty="0" smtClean="0"/>
            </a:b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9699" name="Picture 3" descr="https://encrypted-tbn1.google.com/images?q=tbn:ANd9GcQ3yW6bqVnD1oG5jBcSzAZqDvt6wIIji_HHIGzaD56zngUrpN4GCw">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sz="2900" b="1" dirty="0" smtClean="0">
                <a:solidFill>
                  <a:srgbClr val="FF0000"/>
                </a:solidFill>
                <a:latin typeface="Times New Roman" pitchFamily="18" charset="0"/>
                <a:cs typeface="Times New Roman" pitchFamily="18" charset="0"/>
              </a:rPr>
              <a:t>What attributes would be best for helping </a:t>
            </a:r>
            <a:r>
              <a:rPr lang="en-US" sz="2900" b="1" dirty="0" err="1" smtClean="0">
                <a:solidFill>
                  <a:srgbClr val="FF0000"/>
                </a:solidFill>
                <a:latin typeface="Times New Roman" pitchFamily="18" charset="0"/>
                <a:cs typeface="Times New Roman" pitchFamily="18" charset="0"/>
              </a:rPr>
              <a:t>Smartboards</a:t>
            </a:r>
            <a:r>
              <a:rPr lang="en-US" sz="2900" b="1" dirty="0" smtClean="0">
                <a:solidFill>
                  <a:srgbClr val="FF0000"/>
                </a:solidFill>
                <a:latin typeface="Times New Roman" pitchFamily="18" charset="0"/>
                <a:cs typeface="Times New Roman" pitchFamily="18" charset="0"/>
              </a:rPr>
              <a:t> meet critical mass in the education arena? </a:t>
            </a:r>
            <a:r>
              <a:rPr lang="en-US" b="1" dirty="0" smtClean="0">
                <a:solidFill>
                  <a:srgbClr val="FF0000"/>
                </a:solidFill>
                <a:latin typeface="Times New Roman" pitchFamily="18" charset="0"/>
                <a:cs typeface="Times New Roman" pitchFamily="18" charset="0"/>
              </a:rPr>
              <a:t>:</a:t>
            </a:r>
            <a:endParaRPr lang="en-US"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20000"/>
          </a:bodyPr>
          <a:lstStyle/>
          <a:p>
            <a:r>
              <a:rPr lang="en-US" sz="3500" dirty="0" smtClean="0">
                <a:solidFill>
                  <a:srgbClr val="FF0000"/>
                </a:solidFill>
                <a:latin typeface="Times New Roman" pitchFamily="18" charset="0"/>
                <a:cs typeface="Times New Roman" pitchFamily="18" charset="0"/>
              </a:rPr>
              <a:t>Interaction of the product amongst users</a:t>
            </a:r>
          </a:p>
          <a:p>
            <a:r>
              <a:rPr lang="en-US" sz="3500" dirty="0" smtClean="0">
                <a:solidFill>
                  <a:srgbClr val="FF0000"/>
                </a:solidFill>
                <a:latin typeface="Times New Roman" pitchFamily="18" charset="0"/>
                <a:cs typeface="Times New Roman" pitchFamily="18" charset="0"/>
              </a:rPr>
              <a:t> Benefits in the classroom and meeting rooms</a:t>
            </a:r>
          </a:p>
          <a:p>
            <a:r>
              <a:rPr lang="en-US" sz="3500" dirty="0" smtClean="0">
                <a:solidFill>
                  <a:srgbClr val="FF0000"/>
                </a:solidFill>
                <a:latin typeface="Times New Roman" pitchFamily="18" charset="0"/>
                <a:cs typeface="Times New Roman" pitchFamily="18" charset="0"/>
              </a:rPr>
              <a:t> Presentation more interactive and involved</a:t>
            </a:r>
          </a:p>
          <a:p>
            <a:r>
              <a:rPr lang="en-US" sz="3500" dirty="0" smtClean="0">
                <a:solidFill>
                  <a:srgbClr val="FF0000"/>
                </a:solidFill>
                <a:latin typeface="Times New Roman" pitchFamily="18" charset="0"/>
                <a:cs typeface="Times New Roman" pitchFamily="18" charset="0"/>
              </a:rPr>
              <a:t> Ability to record movements and replay </a:t>
            </a:r>
          </a:p>
          <a:p>
            <a:r>
              <a:rPr lang="en-US" sz="3500" dirty="0" smtClean="0">
                <a:solidFill>
                  <a:srgbClr val="FF0000"/>
                </a:solidFill>
                <a:latin typeface="Times New Roman" pitchFamily="18" charset="0"/>
                <a:cs typeface="Times New Roman" pitchFamily="18" charset="0"/>
              </a:rPr>
              <a:t>Ability to interact across time zones</a:t>
            </a:r>
          </a:p>
          <a:p>
            <a:r>
              <a:rPr lang="en-US" sz="3500" dirty="0" smtClean="0">
                <a:solidFill>
                  <a:srgbClr val="FF0000"/>
                </a:solidFill>
                <a:latin typeface="Times New Roman" pitchFamily="18" charset="0"/>
                <a:cs typeface="Times New Roman" pitchFamily="18" charset="0"/>
              </a:rPr>
              <a:t> Ease of use, not having to always set up the screen for presentation </a:t>
            </a:r>
          </a:p>
          <a:p>
            <a:r>
              <a:rPr lang="en-US" sz="3500" dirty="0" smtClean="0">
                <a:solidFill>
                  <a:srgbClr val="FF0000"/>
                </a:solidFill>
                <a:latin typeface="Times New Roman" pitchFamily="18" charset="0"/>
                <a:cs typeface="Times New Roman" pitchFamily="18" charset="0"/>
              </a:rPr>
              <a:t>Saves time </a:t>
            </a:r>
          </a:p>
          <a:p>
            <a:pPr>
              <a:buNone/>
            </a:pPr>
            <a:r>
              <a:rPr lang="en-US" dirty="0" smtClean="0"/>
              <a:t/>
            </a:r>
            <a:br>
              <a:rPr lang="en-US" dirty="0" smtClean="0"/>
            </a:br>
            <a:endParaRPr lang="en-US" dirty="0"/>
          </a:p>
        </p:txBody>
      </p:sp>
      <p:sp>
        <p:nvSpPr>
          <p:cNvPr id="29700" name="Rectangle 4"/>
          <p:cNvSpPr>
            <a:spLocks noChangeArrowheads="1"/>
          </p:cNvSpPr>
          <p:nvPr/>
        </p:nvSpPr>
        <p:spPr bwMode="auto">
          <a:xfrm>
            <a:off x="0" y="0"/>
            <a:ext cx="80963"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rPr>
              <a:t>299 × 284 - </a:t>
            </a:r>
            <a:r>
              <a:rPr kumimoji="0" lang="en-US" sz="1800" b="1" i="0" u="none" strike="noStrike" cap="none" normalizeH="0" baseline="0" smtClean="0">
                <a:ln>
                  <a:noFill/>
                </a:ln>
                <a:solidFill>
                  <a:srgbClr val="1122CC"/>
                </a:solidFill>
                <a:effectLst/>
                <a:latin typeface="Arial" pitchFamily="34" charset="0"/>
              </a:rPr>
              <a:t>Time </a:t>
            </a: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encrypted-tbn3.google.com/images?q=tbn:ANd9GcTtHd5sA-k_W0KVhJdNXXxsP0zlWWP071aOYcWHydogk8Oh9e6x"/>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b="1" dirty="0" smtClean="0">
                <a:solidFill>
                  <a:srgbClr val="00B050"/>
                </a:solidFill>
                <a:latin typeface="Times New Roman" pitchFamily="18" charset="0"/>
                <a:cs typeface="Times New Roman" pitchFamily="18" charset="0"/>
              </a:rPr>
              <a:t>Decentralized Approach :</a:t>
            </a:r>
            <a:endParaRPr lang="en-US" dirty="0">
              <a:solidFill>
                <a:srgbClr val="00B05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r>
              <a:rPr lang="en-US" dirty="0" smtClean="0">
                <a:latin typeface="Times New Roman" pitchFamily="18" charset="0"/>
                <a:cs typeface="Times New Roman" pitchFamily="18" charset="0"/>
              </a:rPr>
              <a:t> </a:t>
            </a:r>
            <a:r>
              <a:rPr lang="en-US" dirty="0" smtClean="0">
                <a:solidFill>
                  <a:srgbClr val="00B050"/>
                </a:solidFill>
                <a:latin typeface="Times New Roman" pitchFamily="18" charset="0"/>
                <a:cs typeface="Times New Roman" pitchFamily="18" charset="0"/>
              </a:rPr>
              <a:t>A decentralized approach would work best for the use of </a:t>
            </a:r>
            <a:r>
              <a:rPr lang="en-US" dirty="0" err="1" smtClean="0">
                <a:solidFill>
                  <a:srgbClr val="00B050"/>
                </a:solidFill>
                <a:latin typeface="Times New Roman" pitchFamily="18" charset="0"/>
                <a:cs typeface="Times New Roman" pitchFamily="18" charset="0"/>
              </a:rPr>
              <a:t>Smartboards</a:t>
            </a:r>
            <a:r>
              <a:rPr lang="en-US" dirty="0" smtClean="0">
                <a:solidFill>
                  <a:srgbClr val="00B050"/>
                </a:solidFill>
                <a:latin typeface="Times New Roman" pitchFamily="18" charset="0"/>
                <a:cs typeface="Times New Roman" pitchFamily="18" charset="0"/>
              </a:rPr>
              <a:t> within the school system </a:t>
            </a:r>
            <a:endParaRPr lang="en-US" dirty="0" smtClean="0">
              <a:solidFill>
                <a:srgbClr val="00B050"/>
              </a:solidFill>
              <a:latin typeface="Times New Roman" pitchFamily="18" charset="0"/>
              <a:cs typeface="Times New Roman" pitchFamily="18" charset="0"/>
            </a:endParaRPr>
          </a:p>
          <a:p>
            <a:r>
              <a:rPr lang="en-US" dirty="0" smtClean="0">
                <a:solidFill>
                  <a:srgbClr val="00B050"/>
                </a:solidFill>
                <a:latin typeface="Times New Roman" pitchFamily="18" charset="0"/>
                <a:cs typeface="Times New Roman" pitchFamily="18" charset="0"/>
              </a:rPr>
              <a:t>This </a:t>
            </a:r>
            <a:r>
              <a:rPr lang="en-US" dirty="0" smtClean="0">
                <a:solidFill>
                  <a:srgbClr val="00B050"/>
                </a:solidFill>
                <a:latin typeface="Times New Roman" pitchFamily="18" charset="0"/>
                <a:cs typeface="Times New Roman" pitchFamily="18" charset="0"/>
              </a:rPr>
              <a:t>would allow someone with experience to train the educators on the benefits and uses of the </a:t>
            </a:r>
            <a:r>
              <a:rPr lang="en-US" dirty="0" err="1" smtClean="0">
                <a:solidFill>
                  <a:srgbClr val="00B050"/>
                </a:solidFill>
                <a:latin typeface="Times New Roman" pitchFamily="18" charset="0"/>
                <a:cs typeface="Times New Roman" pitchFamily="18" charset="0"/>
              </a:rPr>
              <a:t>Smarboard</a:t>
            </a:r>
            <a:r>
              <a:rPr lang="en-US" dirty="0" smtClean="0">
                <a:solidFill>
                  <a:srgbClr val="00B050"/>
                </a:solidFill>
                <a:latin typeface="Times New Roman" pitchFamily="18" charset="0"/>
                <a:cs typeface="Times New Roman" pitchFamily="18" charset="0"/>
              </a:rPr>
              <a:t> in the classroom, presentation purposes, and to deliver interactive learning </a:t>
            </a:r>
          </a:p>
          <a:p>
            <a:pPr>
              <a:buNone/>
            </a:pPr>
            <a:r>
              <a:rPr lang="en-US" dirty="0" smtClean="0"/>
              <a:t/>
            </a:r>
            <a:br>
              <a:rPr lang="en-US" dirty="0" smtClean="0"/>
            </a:b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TMS Logo 200x100"/>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b="1" dirty="0" smtClean="0"/>
              <a:t>Key Change Agents in Tucker Middle School :</a:t>
            </a:r>
            <a:endParaRPr lang="en-US" dirty="0"/>
          </a:p>
        </p:txBody>
      </p:sp>
      <p:sp>
        <p:nvSpPr>
          <p:cNvPr id="3" name="Content Placeholder 2"/>
          <p:cNvSpPr>
            <a:spLocks noGrp="1"/>
          </p:cNvSpPr>
          <p:nvPr>
            <p:ph idx="1"/>
          </p:nvPr>
        </p:nvSpPr>
        <p:spPr/>
        <p:txBody>
          <a:bodyPr/>
          <a:lstStyle/>
          <a:p>
            <a:r>
              <a:rPr lang="en-US" dirty="0" smtClean="0"/>
              <a:t>All </a:t>
            </a:r>
            <a:r>
              <a:rPr lang="en-US" dirty="0" smtClean="0"/>
              <a:t>the content teachers </a:t>
            </a:r>
            <a:r>
              <a:rPr lang="en-US" dirty="0" smtClean="0"/>
              <a:t>will have </a:t>
            </a:r>
            <a:r>
              <a:rPr lang="en-US" dirty="0" smtClean="0"/>
              <a:t>a </a:t>
            </a:r>
            <a:r>
              <a:rPr lang="en-US" dirty="0" err="1" smtClean="0"/>
              <a:t>Smartboard</a:t>
            </a:r>
            <a:r>
              <a:rPr lang="en-US" dirty="0" smtClean="0"/>
              <a:t> </a:t>
            </a:r>
            <a:endParaRPr lang="en-US" dirty="0" smtClean="0"/>
          </a:p>
          <a:p>
            <a:r>
              <a:rPr lang="en-US" dirty="0" smtClean="0"/>
              <a:t>This </a:t>
            </a:r>
            <a:r>
              <a:rPr lang="en-US" dirty="0" smtClean="0"/>
              <a:t>technology has already met critical mass in society </a:t>
            </a:r>
          </a:p>
          <a:p>
            <a:pPr>
              <a:buNone/>
            </a:pPr>
            <a:r>
              <a:rPr lang="en-US" dirty="0" smtClean="0"/>
              <a:t/>
            </a:r>
            <a:br>
              <a:rPr lang="en-US" dirty="0" smtClean="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MC900441335[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b="1" u="sng" dirty="0">
                <a:solidFill>
                  <a:srgbClr val="FF0000"/>
                </a:solidFill>
              </a:rPr>
              <a:t>Need</a:t>
            </a:r>
            <a:r>
              <a:rPr lang="en-US" dirty="0">
                <a:solidFill>
                  <a:srgbClr val="FF0000"/>
                </a:solidFill>
              </a:rPr>
              <a:t>: What problem or need existed that gave rise to your innovation? </a:t>
            </a:r>
            <a:r>
              <a:rPr lang="en-US" dirty="0"/>
              <a:t/>
            </a:r>
            <a:br>
              <a:rPr lang="en-US" dirty="0"/>
            </a:br>
            <a:endParaRPr lang="en-US" dirty="0"/>
          </a:p>
        </p:txBody>
      </p:sp>
      <p:sp>
        <p:nvSpPr>
          <p:cNvPr id="3" name="Content Placeholder 2"/>
          <p:cNvSpPr>
            <a:spLocks noGrp="1"/>
          </p:cNvSpPr>
          <p:nvPr>
            <p:ph idx="1"/>
          </p:nvPr>
        </p:nvSpPr>
        <p:spPr/>
        <p:txBody>
          <a:bodyPr/>
          <a:lstStyle/>
          <a:p>
            <a:pPr lvl="0"/>
            <a:r>
              <a:rPr lang="en-US" dirty="0">
                <a:solidFill>
                  <a:srgbClr val="FF0000"/>
                </a:solidFill>
              </a:rPr>
              <a:t>There wasn’t a display for the computer</a:t>
            </a:r>
          </a:p>
          <a:p>
            <a:pPr lvl="0"/>
            <a:r>
              <a:rPr lang="en-US" dirty="0">
                <a:solidFill>
                  <a:srgbClr val="FF0000"/>
                </a:solidFill>
              </a:rPr>
              <a:t>No interaction with the students</a:t>
            </a:r>
          </a:p>
          <a:p>
            <a:pPr lvl="0"/>
            <a:r>
              <a:rPr lang="en-US" dirty="0">
                <a:solidFill>
                  <a:srgbClr val="FF0000"/>
                </a:solidFill>
              </a:rPr>
              <a:t>The need to be more </a:t>
            </a:r>
            <a:r>
              <a:rPr lang="en-US" dirty="0" smtClean="0">
                <a:solidFill>
                  <a:srgbClr val="FF0000"/>
                </a:solidFill>
              </a:rPr>
              <a:t>involved</a:t>
            </a:r>
            <a:endParaRPr lang="en-US" dirty="0">
              <a:solidFill>
                <a:srgbClr val="FF0000"/>
              </a:solidFill>
            </a:endParaRPr>
          </a:p>
          <a:p>
            <a:pPr lvl="0"/>
            <a:r>
              <a:rPr lang="en-US" dirty="0">
                <a:solidFill>
                  <a:srgbClr val="FF0000"/>
                </a:solidFill>
              </a:rPr>
              <a:t>When you interacted using the Internet it was computer and student, now it involves the whole group</a:t>
            </a:r>
          </a:p>
          <a:p>
            <a:pPr lvl="0"/>
            <a:r>
              <a:rPr lang="en-US" dirty="0">
                <a:solidFill>
                  <a:srgbClr val="FF0000"/>
                </a:solidFill>
              </a:rPr>
              <a:t>The need for big screen resolution</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MC900150593[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sz="2200" b="1" u="sng" dirty="0">
                <a:solidFill>
                  <a:schemeClr val="accent6">
                    <a:lumMod val="75000"/>
                  </a:schemeClr>
                </a:solidFill>
                <a:latin typeface="Times New Roman" pitchFamily="18" charset="0"/>
                <a:cs typeface="Times New Roman" pitchFamily="18" charset="0"/>
              </a:rPr>
              <a:t>Research</a:t>
            </a:r>
            <a:r>
              <a:rPr lang="en-US" sz="2200" dirty="0">
                <a:solidFill>
                  <a:schemeClr val="accent6">
                    <a:lumMod val="75000"/>
                  </a:schemeClr>
                </a:solidFill>
                <a:latin typeface="Times New Roman" pitchFamily="18" charset="0"/>
                <a:cs typeface="Times New Roman" pitchFamily="18" charset="0"/>
              </a:rPr>
              <a:t>: What research organization or people developed a solution to this problem or need? What were their findings? Who were the “lead thinkers” for this innovation, and how did they convince a manufacturer to produce it? </a:t>
            </a:r>
            <a:r>
              <a:rPr lang="en-US" dirty="0"/>
              <a:t/>
            </a:r>
            <a:br>
              <a:rPr lang="en-US" dirty="0"/>
            </a:br>
            <a:endParaRPr lang="en-US" dirty="0"/>
          </a:p>
        </p:txBody>
      </p:sp>
      <p:sp>
        <p:nvSpPr>
          <p:cNvPr id="3" name="Content Placeholder 2"/>
          <p:cNvSpPr>
            <a:spLocks noGrp="1"/>
          </p:cNvSpPr>
          <p:nvPr>
            <p:ph idx="1"/>
          </p:nvPr>
        </p:nvSpPr>
        <p:spPr/>
        <p:txBody>
          <a:bodyPr>
            <a:normAutofit fontScale="92500" lnSpcReduction="20000"/>
          </a:bodyPr>
          <a:lstStyle/>
          <a:p>
            <a:pPr lvl="0"/>
            <a:r>
              <a:rPr lang="en-US" dirty="0">
                <a:solidFill>
                  <a:schemeClr val="accent6">
                    <a:lumMod val="75000"/>
                  </a:schemeClr>
                </a:solidFill>
              </a:rPr>
              <a:t>SMART Technologies is the industry pioneer and market leader in developing collaborative products for classrooms and meeting rooms.  Founded in 1987 by partners David Martin and Nancy Knowlton, SMART began as the Canadian distributor for a U.S. projector company.</a:t>
            </a:r>
          </a:p>
          <a:p>
            <a:pPr lvl="0"/>
            <a:r>
              <a:rPr lang="en-US" dirty="0">
                <a:solidFill>
                  <a:schemeClr val="accent6">
                    <a:lumMod val="75000"/>
                  </a:schemeClr>
                </a:solidFill>
              </a:rPr>
              <a:t>1992 SMART forms strategic alliance with U.S. computer giant Intel Corporation The alliance results in joint product development, joint marketing efforts and Intel’s equity ownership in SMART.</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MC900044902[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sz="2400" b="1" u="sng" dirty="0">
                <a:solidFill>
                  <a:schemeClr val="accent2"/>
                </a:solidFill>
                <a:latin typeface="Times New Roman" pitchFamily="18" charset="0"/>
                <a:cs typeface="Times New Roman" pitchFamily="18" charset="0"/>
              </a:rPr>
              <a:t>Development</a:t>
            </a:r>
            <a:r>
              <a:rPr lang="en-US" sz="2400" dirty="0">
                <a:solidFill>
                  <a:schemeClr val="accent2"/>
                </a:solidFill>
                <a:latin typeface="Times New Roman" pitchFamily="18" charset="0"/>
                <a:cs typeface="Times New Roman" pitchFamily="18" charset="0"/>
              </a:rPr>
              <a:t>: What problems did your innovation encounter in the development process? Who was the intended audience for your innovation? </a:t>
            </a:r>
            <a:r>
              <a:rPr lang="en-US" sz="1400" dirty="0"/>
              <a:t/>
            </a:r>
            <a:br>
              <a:rPr lang="en-US" sz="1400" dirty="0"/>
            </a:br>
            <a:endParaRPr lang="en-US" sz="14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None/>
            </a:pPr>
            <a:r>
              <a:rPr lang="en-US" dirty="0"/>
              <a:t> </a:t>
            </a:r>
          </a:p>
          <a:p>
            <a:pPr lvl="0"/>
            <a:r>
              <a:rPr lang="en-US" dirty="0">
                <a:solidFill>
                  <a:schemeClr val="accent2"/>
                </a:solidFill>
                <a:latin typeface="Times New Roman" pitchFamily="18" charset="0"/>
                <a:cs typeface="Times New Roman" pitchFamily="18" charset="0"/>
              </a:rPr>
              <a:t>Low speed modems, early versions of Microsoft Windows software that were often unstable and slow processors with little graphics capability.</a:t>
            </a:r>
          </a:p>
          <a:p>
            <a:pPr lvl="0"/>
            <a:r>
              <a:rPr lang="en-US" dirty="0">
                <a:solidFill>
                  <a:schemeClr val="accent2"/>
                </a:solidFill>
                <a:latin typeface="Times New Roman" pitchFamily="18" charset="0"/>
                <a:cs typeface="Times New Roman" pitchFamily="18" charset="0"/>
              </a:rPr>
              <a:t>Some of the early adopters of SMART’s products were educators with a need to give lectures at a distance.</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il_fi" descr="demo"/>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a:bodyPr>
          <a:lstStyle/>
          <a:p>
            <a:r>
              <a:rPr lang="en-US" sz="2000" b="1" u="sng" dirty="0">
                <a:solidFill>
                  <a:srgbClr val="FFC000"/>
                </a:solidFill>
                <a:latin typeface="Times New Roman" pitchFamily="18" charset="0"/>
                <a:cs typeface="Times New Roman" pitchFamily="18" charset="0"/>
              </a:rPr>
              <a:t>Commercialization</a:t>
            </a:r>
            <a:r>
              <a:rPr lang="en-US" sz="2000" dirty="0">
                <a:solidFill>
                  <a:srgbClr val="FFC000"/>
                </a:solidFill>
                <a:latin typeface="Times New Roman" pitchFamily="18" charset="0"/>
                <a:cs typeface="Times New Roman" pitchFamily="18" charset="0"/>
              </a:rPr>
              <a:t>: Describe the production, manufacturing, packaging, marketing, and distribution of your innovation.</a:t>
            </a:r>
            <a:r>
              <a:rPr lang="en-US" sz="1200" dirty="0"/>
              <a:t/>
            </a:r>
            <a:br>
              <a:rPr lang="en-US" sz="1200" dirty="0"/>
            </a:br>
            <a:endParaRPr lang="en-US" sz="1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20000"/>
          </a:bodyPr>
          <a:lstStyle/>
          <a:p>
            <a:pPr lvl="0"/>
            <a:r>
              <a:rPr lang="en-US" sz="2800" dirty="0">
                <a:solidFill>
                  <a:srgbClr val="FFC000"/>
                </a:solidFill>
                <a:latin typeface="Times New Roman" pitchFamily="18" charset="0"/>
                <a:cs typeface="Times New Roman" pitchFamily="18" charset="0"/>
              </a:rPr>
              <a:t>Revenue generated through projector sales was directed toward the research and development of the SMART Board interactive whiteboard that would enable groups to interact and instantaneously share information with people in the same room or around the world.  </a:t>
            </a:r>
          </a:p>
          <a:p>
            <a:pPr lvl="0"/>
            <a:r>
              <a:rPr lang="en-US" sz="2800" dirty="0">
                <a:solidFill>
                  <a:srgbClr val="FFC000"/>
                </a:solidFill>
                <a:latin typeface="Times New Roman" pitchFamily="18" charset="0"/>
                <a:cs typeface="Times New Roman" pitchFamily="18" charset="0"/>
              </a:rPr>
              <a:t>In 1992 SMART formed a strategic alliance with U.S. computer giant Intel Corporation.  This alliance resulted in joint product development, joint marketing efforts and Intel’s equity ownership in SMART.  While the initial project that caused the investment to be made has long since been completed, the equity ownership in SMART remains. Other than the Intel equity investment and some small investments from family and friends, the company has relied on its retained earnings to fuel its growth. </a:t>
            </a:r>
          </a:p>
          <a:p>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rg_hi" descr="ANd9GcS2BnBcJy8pz--pRgjFTubf1boKXejaroNvjy9FdqUb0aTE4FmUyA"/>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a:bodyPr>
          <a:lstStyle/>
          <a:p>
            <a:r>
              <a:rPr lang="en-US" sz="2400" u="sng" dirty="0" smtClean="0">
                <a:solidFill>
                  <a:srgbClr val="FF0000"/>
                </a:solidFill>
                <a:latin typeface="Times New Roman" pitchFamily="18" charset="0"/>
                <a:cs typeface="Times New Roman" pitchFamily="18" charset="0"/>
              </a:rPr>
              <a:t>Commercialization</a:t>
            </a:r>
            <a:r>
              <a:rPr lang="en-US" sz="2400" dirty="0" smtClean="0">
                <a:solidFill>
                  <a:srgbClr val="FF0000"/>
                </a:solidFill>
                <a:latin typeface="Times New Roman" pitchFamily="18" charset="0"/>
                <a:cs typeface="Times New Roman" pitchFamily="18" charset="0"/>
              </a:rPr>
              <a:t>: Describe the production, manufacturing, packaging, marketing, and distribution of your innovation. : </a:t>
            </a:r>
            <a:r>
              <a:rPr lang="en-US" sz="1600" dirty="0" smtClean="0"/>
              <a:t/>
            </a:r>
            <a:br>
              <a:rPr lang="en-US" sz="1600" dirty="0" smtClean="0"/>
            </a:br>
            <a:endParaRPr lang="en-US" sz="16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1800" dirty="0" smtClean="0">
                <a:solidFill>
                  <a:srgbClr val="FF0000"/>
                </a:solidFill>
                <a:latin typeface="Times New Roman" pitchFamily="18" charset="0"/>
                <a:cs typeface="Times New Roman" pitchFamily="18" charset="0"/>
              </a:rPr>
              <a:t>Commercialization: Describe the production, manufacturing, packaging, marketing, and distribution of your innovation. Those early years were characterized by a great deal of financial uncertainty, and at various times, SMART’s future was in serious doubt. However, with a long-term focus, a firm belief in the opportunity to forge a new way for people everywhere to work and the patience of its bankers, SMART got through the many difficulties. In the process it developed most of the key operating parameters that define the way in which SMART runs its business and serves its customers. In 1992 SMART formed a strategic alliance with U.S. computer giant Intel Corporation. This alliance resulted in joint product development, joint marketing efforts and Intel's equity ownership in SMART. While the initial project that caused the investment to be made has long since been completed, the equity ownership in SMART remains. Other than the Intel equity investment and some small investments from family and friends, the company has relied on its retained earnings to fuel its growth. That early relationship with Intel was another of the key building blocks in SMART’s history. </a:t>
            </a:r>
            <a:endParaRPr lang="en-US" sz="1800" dirty="0">
              <a:solidFill>
                <a:srgbClr val="FF0000"/>
              </a:solidFill>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rg_hi" descr="ANd9GcSzS8WKO2YEuXUtSzg76lNIgUdFBLMj3NunJX2qdCybmO8G-kAmc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a:bodyPr>
          <a:lstStyle/>
          <a:p>
            <a:r>
              <a:rPr lang="en-US" sz="4800" dirty="0" smtClean="0">
                <a:solidFill>
                  <a:srgbClr val="FFFF00"/>
                </a:solidFill>
                <a:latin typeface="Times New Roman" pitchFamily="18" charset="0"/>
                <a:cs typeface="Times New Roman" pitchFamily="18" charset="0"/>
              </a:rPr>
              <a:t>What is a </a:t>
            </a:r>
            <a:r>
              <a:rPr lang="en-US" sz="4800" dirty="0" err="1" smtClean="0">
                <a:solidFill>
                  <a:srgbClr val="FFFF00"/>
                </a:solidFill>
                <a:latin typeface="Times New Roman" pitchFamily="18" charset="0"/>
                <a:cs typeface="Times New Roman" pitchFamily="18" charset="0"/>
              </a:rPr>
              <a:t>Smartboard</a:t>
            </a:r>
            <a:r>
              <a:rPr lang="en-US" sz="4800" dirty="0" smtClean="0">
                <a:solidFill>
                  <a:srgbClr val="FFFF00"/>
                </a:solidFill>
                <a:latin typeface="Times New Roman" pitchFamily="18" charset="0"/>
                <a:cs typeface="Times New Roman" pitchFamily="18" charset="0"/>
              </a:rPr>
              <a:t>? </a:t>
            </a:r>
            <a:r>
              <a:rPr lang="en-US" sz="4800" dirty="0" smtClean="0">
                <a:latin typeface="Times New Roman" pitchFamily="18" charset="0"/>
                <a:cs typeface="Times New Roman" pitchFamily="18" charset="0"/>
              </a:rPr>
              <a:t>: </a:t>
            </a:r>
            <a:r>
              <a:rPr lang="en-US" sz="2000" dirty="0" smtClean="0"/>
              <a:t/>
            </a:r>
            <a:br>
              <a:rPr lang="en-US" sz="2000" dirty="0" smtClean="0"/>
            </a:br>
            <a:endParaRPr lang="en-US" sz="20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7315200" cy="4525963"/>
          </a:xfrm>
        </p:spPr>
        <p:txBody>
          <a:bodyPr/>
          <a:lstStyle/>
          <a:p>
            <a:r>
              <a:rPr lang="en-US" dirty="0" smtClean="0">
                <a:solidFill>
                  <a:srgbClr val="FFFF00"/>
                </a:solidFill>
                <a:latin typeface="Times New Roman" pitchFamily="18" charset="0"/>
                <a:cs typeface="Times New Roman" pitchFamily="18" charset="0"/>
              </a:rPr>
              <a:t>What is a </a:t>
            </a:r>
            <a:r>
              <a:rPr lang="en-US" dirty="0" err="1" smtClean="0">
                <a:solidFill>
                  <a:srgbClr val="FFFF00"/>
                </a:solidFill>
                <a:latin typeface="Times New Roman" pitchFamily="18" charset="0"/>
                <a:cs typeface="Times New Roman" pitchFamily="18" charset="0"/>
              </a:rPr>
              <a:t>Smartboard</a:t>
            </a:r>
            <a:r>
              <a:rPr lang="en-US" dirty="0" smtClean="0">
                <a:solidFill>
                  <a:srgbClr val="FFFF00"/>
                </a:solidFill>
                <a:latin typeface="Times New Roman" pitchFamily="18" charset="0"/>
                <a:cs typeface="Times New Roman" pitchFamily="18" charset="0"/>
              </a:rPr>
              <a:t>? Is an interactive whiteboard developed by SMART Technologies? When introduced in 1991, it was the first interactive whiteboard to provide touch control of computer applications and annotation over standard Microsoft Windows applications</a:t>
            </a:r>
            <a:endParaRPr lang="en-US" dirty="0">
              <a:solidFill>
                <a:srgbClr val="FFFF00"/>
              </a:solidFill>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rg_hi" descr="ANd9GcQCz--vTe3YqE8H5IlW8maKpAF7w6dt2YJei33dppcMB0RbLBiaJjD1IQk"/>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a:bodyPr>
          <a:lstStyle/>
          <a:p>
            <a:r>
              <a:rPr lang="en-US" sz="4800" b="1" u="sng" dirty="0" smtClean="0">
                <a:solidFill>
                  <a:srgbClr val="FF0000"/>
                </a:solidFill>
                <a:latin typeface="Times New Roman" pitchFamily="18" charset="0"/>
                <a:cs typeface="Times New Roman" pitchFamily="18" charset="0"/>
              </a:rPr>
              <a:t>20+ Years of Innovation :</a:t>
            </a:r>
            <a:r>
              <a:rPr lang="en-US" sz="2000" b="1" u="sng" dirty="0" smtClean="0">
                <a:solidFill>
                  <a:srgbClr val="FF0000"/>
                </a:solidFill>
              </a:rPr>
              <a:t> </a:t>
            </a:r>
            <a:r>
              <a:rPr lang="en-US" sz="2000" dirty="0" smtClean="0"/>
              <a:t/>
            </a:r>
            <a:br>
              <a:rPr lang="en-US" sz="2000" dirty="0" smtClean="0"/>
            </a:br>
            <a:endParaRPr lang="en-US" sz="20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a:bodyPr>
          <a:lstStyle/>
          <a:p>
            <a:r>
              <a:rPr lang="en-US" sz="1800" dirty="0" smtClean="0">
                <a:solidFill>
                  <a:srgbClr val="FF0000"/>
                </a:solidFill>
                <a:latin typeface="Times New Roman" pitchFamily="18" charset="0"/>
                <a:cs typeface="Times New Roman" pitchFamily="18" charset="0"/>
              </a:rPr>
              <a:t>20+ Years of Innovation 1986 Company co-founder forms idea for an interactive whiteboard Partners David Martin and Nancy Knowlton are on a long drive through Upstate New York when Dave first describes the product idea he’s been working on to Nancy. SMART Technologies is founded the following year. 1991 SMART introduces the world's first interactive whiteboard SMART sows the first seed for interactive whiteboards and continues to lead the product category. 1992 SMART forms strategic alliance with U.S. computer giant Intel ® Corporation The alliance results in joint product development, joint marketing efforts and Intel's equity ownership in SMART. 1997 SMART CEO establishes the </a:t>
            </a:r>
            <a:r>
              <a:rPr lang="en-US" sz="1800" dirty="0" err="1" smtClean="0">
                <a:solidFill>
                  <a:srgbClr val="FF0000"/>
                </a:solidFill>
                <a:latin typeface="Times New Roman" pitchFamily="18" charset="0"/>
                <a:cs typeface="Times New Roman" pitchFamily="18" charset="0"/>
              </a:rPr>
              <a:t>SMARTer</a:t>
            </a:r>
            <a:r>
              <a:rPr lang="en-US" sz="1800" dirty="0" smtClean="0">
                <a:solidFill>
                  <a:srgbClr val="FF0000"/>
                </a:solidFill>
                <a:latin typeface="Times New Roman" pitchFamily="18" charset="0"/>
                <a:cs typeface="Times New Roman" pitchFamily="18" charset="0"/>
              </a:rPr>
              <a:t> Kids Foundation of Canada The foundation offered several hundred million in grants to qualifying public or private, accredited, not-for-profit education institutions over a nine-year period. 1998 SMART receives ISO 9001 certification SMART is one of few companies in the interactive whiteboard industry to achieve this recognized quality management standard. 2000 SMART launches Research Assistance Program The program supports research on technology that supports group collaboration and whole-class teaching and learning. 2000 SMART opens offices in Bonn, Tokyo and Washington, DC SMART continues to expand operations worldwide and localize support for distributors. </a:t>
            </a:r>
            <a:endParaRPr lang="en-US" sz="1800" dirty="0">
              <a:solidFill>
                <a:srgbClr val="FF0000"/>
              </a:solidFill>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MC900139725[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sz="5300" b="1" u="sng" dirty="0" smtClean="0">
                <a:solidFill>
                  <a:srgbClr val="FF0000"/>
                </a:solidFill>
              </a:rPr>
              <a:t>20+ Years of Innovation</a:t>
            </a:r>
            <a:r>
              <a:rPr lang="en-US" sz="5300" dirty="0" smtClean="0">
                <a:solidFill>
                  <a:srgbClr val="FF0000"/>
                </a:solidFill>
              </a:rPr>
              <a:t> : </a:t>
            </a:r>
            <a:r>
              <a:rPr lang="en-US" dirty="0" smtClean="0"/>
              <a:t/>
            </a:r>
            <a:br>
              <a:rPr lang="en-US" dirty="0" smtClean="0"/>
            </a:br>
            <a:endParaRPr lang="en-US" dirty="0"/>
          </a:p>
        </p:txBody>
      </p:sp>
      <p:sp>
        <p:nvSpPr>
          <p:cNvPr id="3" name="Content Placeholder 2"/>
          <p:cNvSpPr>
            <a:spLocks noGrp="1"/>
          </p:cNvSpPr>
          <p:nvPr>
            <p:ph idx="1"/>
          </p:nvPr>
        </p:nvSpPr>
        <p:spPr>
          <a:xfrm>
            <a:off x="457200" y="914400"/>
            <a:ext cx="8229600" cy="5211763"/>
          </a:xfrm>
        </p:spPr>
        <p:txBody>
          <a:bodyPr>
            <a:noAutofit/>
          </a:bodyPr>
          <a:lstStyle/>
          <a:p>
            <a:r>
              <a:rPr lang="en-US" sz="1800" dirty="0" smtClean="0">
                <a:solidFill>
                  <a:srgbClr val="FF0000"/>
                </a:solidFill>
                <a:latin typeface="Times New Roman" pitchFamily="18" charset="0"/>
                <a:cs typeface="Times New Roman" pitchFamily="18" charset="0"/>
              </a:rPr>
              <a:t>20+ Years of Innovation 2002 Carnegie Mellon research says SMART Board interactive whiteboard is fastest, most accurate way to interact with projected information Interacting at a Distance: Measuring the Performance of Laser Pointers and Other Devices says the SMART Board interactive whiteboard beats conventional mouse, laser pointers and semantic </a:t>
            </a:r>
            <a:r>
              <a:rPr lang="en-US" sz="1800" dirty="0" err="1" smtClean="0">
                <a:solidFill>
                  <a:srgbClr val="FF0000"/>
                </a:solidFill>
                <a:latin typeface="Times New Roman" pitchFamily="18" charset="0"/>
                <a:cs typeface="Times New Roman" pitchFamily="18" charset="0"/>
              </a:rPr>
              <a:t>snarfing</a:t>
            </a:r>
            <a:r>
              <a:rPr lang="en-US" sz="1800" dirty="0" smtClean="0">
                <a:solidFill>
                  <a:srgbClr val="FF0000"/>
                </a:solidFill>
                <a:latin typeface="Times New Roman" pitchFamily="18" charset="0"/>
                <a:cs typeface="Times New Roman" pitchFamily="18" charset="0"/>
              </a:rPr>
              <a:t>, where the image is copied to a handheld device and the user interacts with the device's touch screen using a stylus. 2002 SMART and </a:t>
            </a:r>
            <a:r>
              <a:rPr lang="en-US" sz="1800" dirty="0" err="1" smtClean="0">
                <a:solidFill>
                  <a:srgbClr val="FF0000"/>
                </a:solidFill>
                <a:latin typeface="Times New Roman" pitchFamily="18" charset="0"/>
                <a:cs typeface="Times New Roman" pitchFamily="18" charset="0"/>
              </a:rPr>
              <a:t>SMARTer</a:t>
            </a:r>
            <a:r>
              <a:rPr lang="en-US" sz="1800" dirty="0" smtClean="0">
                <a:solidFill>
                  <a:srgbClr val="FF0000"/>
                </a:solidFill>
                <a:latin typeface="Times New Roman" pitchFamily="18" charset="0"/>
                <a:cs typeface="Times New Roman" pitchFamily="18" charset="0"/>
              </a:rPr>
              <a:t> Kids Foundation begin support of Intel Teach to the Future Program More than US$300,000 in classroom technology is donated annually to enhance learning environments. 2003 SMART Board interactive whiteboard wins Comenius Medal The award presentation marks the first time a hardware product wins the Comenius Medal. 2003 SMART invents breakthrough touch technology SMART introduces </a:t>
            </a:r>
            <a:r>
              <a:rPr lang="en-US" sz="1800" dirty="0" err="1" smtClean="0">
                <a:solidFill>
                  <a:srgbClr val="FF0000"/>
                </a:solidFill>
                <a:latin typeface="Times New Roman" pitchFamily="18" charset="0"/>
                <a:cs typeface="Times New Roman" pitchFamily="18" charset="0"/>
              </a:rPr>
              <a:t>DViT</a:t>
            </a:r>
            <a:r>
              <a:rPr lang="en-US" sz="1800" dirty="0" smtClean="0">
                <a:solidFill>
                  <a:srgbClr val="FF0000"/>
                </a:solidFill>
                <a:latin typeface="Times New Roman" pitchFamily="18" charset="0"/>
                <a:cs typeface="Times New Roman" pitchFamily="18" charset="0"/>
              </a:rPr>
              <a:t> (Digital Vision Touch) technology, a breakthrough technology that enhances the functionality 2004 SMART awarded </a:t>
            </a:r>
            <a:r>
              <a:rPr lang="en-US" sz="1800" dirty="0" err="1" smtClean="0">
                <a:solidFill>
                  <a:srgbClr val="FF0000"/>
                </a:solidFill>
                <a:latin typeface="Times New Roman" pitchFamily="18" charset="0"/>
                <a:cs typeface="Times New Roman" pitchFamily="18" charset="0"/>
              </a:rPr>
              <a:t>Worlddidac</a:t>
            </a:r>
            <a:r>
              <a:rPr lang="en-US" sz="1800" dirty="0" smtClean="0">
                <a:solidFill>
                  <a:srgbClr val="FF0000"/>
                </a:solidFill>
                <a:latin typeface="Times New Roman" pitchFamily="18" charset="0"/>
                <a:cs typeface="Times New Roman" pitchFamily="18" charset="0"/>
              </a:rPr>
              <a:t> Quality Charter SMART is the only interactive whiteboard manufacturer certified under charter. Judging criteria include pedagogic value, innovation, ease of use, design, quality, safety, </a:t>
            </a:r>
            <a:r>
              <a:rPr lang="en-US" sz="1800" dirty="0" err="1" smtClean="0">
                <a:solidFill>
                  <a:srgbClr val="FF0000"/>
                </a:solidFill>
                <a:latin typeface="Times New Roman" pitchFamily="18" charset="0"/>
                <a:cs typeface="Times New Roman" pitchFamily="18" charset="0"/>
              </a:rPr>
              <a:t>multifunctionality</a:t>
            </a:r>
            <a:r>
              <a:rPr lang="en-US" sz="1800" dirty="0" smtClean="0">
                <a:solidFill>
                  <a:srgbClr val="FF0000"/>
                </a:solidFill>
                <a:latin typeface="Times New Roman" pitchFamily="18" charset="0"/>
                <a:cs typeface="Times New Roman" pitchFamily="18" charset="0"/>
              </a:rPr>
              <a:t>, adaptability, degree of interactivity, eco-friendliness, aesthetics and performance/cost ratio. 2004 America's 25 largest school districts use SMART Board interactive whiteboards SMART products are installed in schools in every U.S. state, in each of the 25 largest school districts and in the majority of the top 500 school districts.</a:t>
            </a:r>
            <a:endParaRPr lang="en-US" sz="1800" dirty="0">
              <a:solidFill>
                <a:srgbClr val="FF0000"/>
              </a:solidFill>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554</TotalTime>
  <Words>1783</Words>
  <Application>Microsoft Office PowerPoint</Application>
  <PresentationFormat>On-screen Show (4:3)</PresentationFormat>
  <Paragraphs>73</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Slide 1</vt:lpstr>
      <vt:lpstr>Need: What problem or need existed that gave rise to your innovation?  </vt:lpstr>
      <vt:lpstr>Research: What research organization or people developed a solution to this problem or need? What were their findings? Who were the “lead thinkers” for this innovation, and how did they convince a manufacturer to produce it?  </vt:lpstr>
      <vt:lpstr>Development: What problems did your innovation encounter in the development process? Who was the intended audience for your innovation?  </vt:lpstr>
      <vt:lpstr>Commercialization: Describe the production, manufacturing, packaging, marketing, and distribution of your innovation. </vt:lpstr>
      <vt:lpstr>Commercialization: Describe the production, manufacturing, packaging, marketing, and distribution of your innovation. :  </vt:lpstr>
      <vt:lpstr>What is a Smartboard? :  </vt:lpstr>
      <vt:lpstr>20+ Years of Innovation :  </vt:lpstr>
      <vt:lpstr>20+ Years of Innovation :  </vt:lpstr>
      <vt:lpstr>20+ Years of Innovation :  </vt:lpstr>
      <vt:lpstr>  20+ Years of Innovation :  </vt:lpstr>
      <vt:lpstr>S-CURVE FOR SMARTBOARDS</vt:lpstr>
      <vt:lpstr>Innovators and Early Adopters :</vt:lpstr>
      <vt:lpstr>Strategies used to Persuade Early Adopters</vt:lpstr>
      <vt:lpstr>Laggards in Adopting Smartboards :</vt:lpstr>
      <vt:lpstr>Strategies used to Help Move the Laggards toward Adoption</vt:lpstr>
      <vt:lpstr>What attributes would be best for helping Smartboards meet critical mass in the education arena? :</vt:lpstr>
      <vt:lpstr>Decentralized Approach :</vt:lpstr>
      <vt:lpstr>Key Change Agents in Tucker Middle School :</vt:lpstr>
      <vt:lpstr>Slide 20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Roderick</dc:creator>
  <cp:lastModifiedBy>Roderick</cp:lastModifiedBy>
  <cp:revision>22</cp:revision>
  <dcterms:created xsi:type="dcterms:W3CDTF">2012-02-08T21:07:40Z</dcterms:created>
  <dcterms:modified xsi:type="dcterms:W3CDTF">2012-02-11T22:23:02Z</dcterms:modified>
</cp:coreProperties>
</file>